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5" r:id="rId45"/>
    <p:sldId id="756" r:id="rId46"/>
    <p:sldId id="674" r:id="rId47"/>
    <p:sldId id="762" r:id="rId48"/>
    <p:sldId id="763" r:id="rId49"/>
    <p:sldId id="765" r:id="rId50"/>
    <p:sldId id="766" r:id="rId51"/>
    <p:sldId id="767" r:id="rId52"/>
    <p:sldId id="768" r:id="rId53"/>
    <p:sldId id="764" r:id="rId54"/>
    <p:sldId id="760" r:id="rId55"/>
    <p:sldId id="761" r:id="rId56"/>
    <p:sldId id="769" r:id="rId57"/>
    <p:sldId id="771" r:id="rId58"/>
    <p:sldId id="770" r:id="rId59"/>
    <p:sldId id="772" r:id="rId60"/>
    <p:sldId id="773" r:id="rId61"/>
    <p:sldId id="608" r:id="rId62"/>
    <p:sldId id="757" r:id="rId63"/>
    <p:sldId id="758" r:id="rId64"/>
    <p:sldId id="759" r:id="rId65"/>
    <p:sldId id="584" r:id="rId66"/>
    <p:sldId id="346" r:id="rId67"/>
    <p:sldId id="266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3"/>
            <p14:sldId id="765"/>
            <p14:sldId id="766"/>
            <p14:sldId id="767"/>
            <p14:sldId id="768"/>
            <p14:sldId id="764"/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85625E-3776-4941-99FB-73EC186E06DA}" v="14" dt="2023-06-16T06:58:48.3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AC85625E-3776-4941-99FB-73EC186E06DA}" dt="2023-06-16T06:50:36.607" v="431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AC85625E-3776-4941-99FB-73EC186E06DA}" dt="2023-06-16T06:57:41.184" v="57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  <pc:spChg chg="mod">
          <ac:chgData name="Matthieu De Mari" userId="dfb708c9-d8dc-439f-9a3b-c772bf4a311c" providerId="ADAL" clId="{AC85625E-3776-4941-99FB-73EC186E06DA}" dt="2023-06-15T10:38:12.570" v="31" actId="207"/>
          <ac:spMkLst>
            <pc:docMk/>
            <pc:sldMk cId="1567954153" sldId="608"/>
            <ac:spMk id="7" creationId="{49136D8F-B9EF-6EE4-1C7D-9B7FF44C5281}"/>
          </ac:spMkLst>
        </pc:spChg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  <pc:spChg chg="mod">
          <ac:chgData name="Matthieu De Mari" userId="dfb708c9-d8dc-439f-9a3b-c772bf4a311c" providerId="ADAL" clId="{AC85625E-3776-4941-99FB-73EC186E06DA}" dt="2023-06-16T06:59:48.109" v="626" actId="20577"/>
          <ac:spMkLst>
            <pc:docMk/>
            <pc:sldMk cId="3297131487" sldId="674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AC85625E-3776-4941-99FB-73EC186E06DA}" dt="2023-06-16T06:47:09.515" v="226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AC85625E-3776-4941-99FB-73EC186E06DA}" dt="2023-06-16T06:47:50.016" v="276"/>
          <ac:spMkLst>
            <pc:docMk/>
            <pc:sldMk cId="2312528435" sldId="719"/>
            <ac:spMk id="3" creationId="{0F53CA20-FD68-BCFD-A748-1DE206D1241E}"/>
          </ac:spMkLst>
        </pc:spChg>
        <pc:picChg chg="mod">
          <ac:chgData name="Matthieu De Mari" userId="dfb708c9-d8dc-439f-9a3b-c772bf4a311c" providerId="ADAL" clId="{AC85625E-3776-4941-99FB-73EC186E06DA}" dt="2023-06-16T06:48:02.963" v="280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  <pc:spChg chg="mod">
          <ac:chgData name="Matthieu De Mari" userId="dfb708c9-d8dc-439f-9a3b-c772bf4a311c" providerId="ADAL" clId="{AC85625E-3776-4941-99FB-73EC186E06DA}" dt="2023-06-16T06:48:34.525" v="297" actId="1076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AC85625E-3776-4941-99FB-73EC186E06DA}" dt="2023-06-16T06:50:02.970" v="426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  <pc:spChg chg="mod">
          <ac:chgData name="Matthieu De Mari" userId="dfb708c9-d8dc-439f-9a3b-c772bf4a311c" providerId="ADAL" clId="{AC85625E-3776-4941-99FB-73EC186E06DA}" dt="2023-06-16T06:51:24.153" v="432" actId="5793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AC85625E-3776-4941-99FB-73EC186E06DA}" dt="2023-06-16T06:51:26.561" v="433" actId="5793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AC85625E-3776-4941-99FB-73EC186E06DA}" dt="2023-06-16T06:51:59.992" v="452" actId="20577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AC85625E-3776-4941-99FB-73EC186E06DA}" dt="2023-06-16T06:52:31.132" v="478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  <pc:spChg chg="mod">
          <ac:chgData name="Matthieu De Mari" userId="dfb708c9-d8dc-439f-9a3b-c772bf4a311c" providerId="ADAL" clId="{AC85625E-3776-4941-99FB-73EC186E06DA}" dt="2023-06-16T06:53:15.279" v="484" actId="20577"/>
          <ac:spMkLst>
            <pc:docMk/>
            <pc:sldMk cId="902592151" sldId="734"/>
            <ac:spMk id="5" creationId="{D06B9D64-CDDF-1120-2C4A-F0A846476B95}"/>
          </ac:spMkLst>
        </pc:spChg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  <pc:spChg chg="mod">
          <ac:chgData name="Matthieu De Mari" userId="dfb708c9-d8dc-439f-9a3b-c772bf4a311c" providerId="ADAL" clId="{AC85625E-3776-4941-99FB-73EC186E06DA}" dt="2023-06-16T06:53:33.077" v="490" actId="20577"/>
          <ac:spMkLst>
            <pc:docMk/>
            <pc:sldMk cId="1553292120" sldId="735"/>
            <ac:spMk id="5" creationId="{D06B9D64-CDDF-1120-2C4A-F0A846476B95}"/>
          </ac:spMkLst>
        </pc:spChg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  <pc:picChg chg="add mod">
          <ac:chgData name="Matthieu De Mari" userId="dfb708c9-d8dc-439f-9a3b-c772bf4a311c" providerId="ADAL" clId="{AC85625E-3776-4941-99FB-73EC186E06DA}" dt="2023-06-16T06:54:12.386" v="496" actId="14100"/>
          <ac:picMkLst>
            <pc:docMk/>
            <pc:sldMk cId="3154432922" sldId="738"/>
            <ac:picMk id="4" creationId="{B250D7B3-1820-F1DF-393B-1662F8B62F8E}"/>
          </ac:picMkLst>
        </pc:picChg>
        <pc:picChg chg="add mod">
          <ac:chgData name="Matthieu De Mari" userId="dfb708c9-d8dc-439f-9a3b-c772bf4a311c" providerId="ADAL" clId="{AC85625E-3776-4941-99FB-73EC186E06DA}" dt="2023-06-16T06:55:10.951" v="524" actId="1035"/>
          <ac:picMkLst>
            <pc:docMk/>
            <pc:sldMk cId="3154432922" sldId="738"/>
            <ac:picMk id="6" creationId="{17C856E9-E807-28B8-FDE3-D4EC3A7B4882}"/>
          </ac:picMkLst>
        </pc:picChg>
        <pc:picChg chg="add mod">
          <ac:chgData name="Matthieu De Mari" userId="dfb708c9-d8dc-439f-9a3b-c772bf4a311c" providerId="ADAL" clId="{AC85625E-3776-4941-99FB-73EC186E06DA}" dt="2023-06-16T06:55:13.727" v="525" actId="1076"/>
          <ac:picMkLst>
            <pc:docMk/>
            <pc:sldMk cId="3154432922" sldId="738"/>
            <ac:picMk id="7" creationId="{668A300D-C044-62DB-171D-948C380894E4}"/>
          </ac:picMkLst>
        </pc:picChg>
        <pc:cxnChg chg="add mod">
          <ac:chgData name="Matthieu De Mari" userId="dfb708c9-d8dc-439f-9a3b-c772bf4a311c" providerId="ADAL" clId="{AC85625E-3776-4941-99FB-73EC186E06DA}" dt="2023-06-16T06:54:39.930" v="504" actId="14100"/>
          <ac:cxnSpMkLst>
            <pc:docMk/>
            <pc:sldMk cId="3154432922" sldId="738"/>
            <ac:cxnSpMk id="9" creationId="{D50F9737-7435-82D9-5B71-3D2DF5BBC1E4}"/>
          </ac:cxnSpMkLst>
        </pc:cxnChg>
        <pc:cxnChg chg="add mod">
          <ac:chgData name="Matthieu De Mari" userId="dfb708c9-d8dc-439f-9a3b-c772bf4a311c" providerId="ADAL" clId="{AC85625E-3776-4941-99FB-73EC186E06DA}" dt="2023-06-16T06:55:20.572" v="528" actId="14100"/>
          <ac:cxnSpMkLst>
            <pc:docMk/>
            <pc:sldMk cId="3154432922" sldId="738"/>
            <ac:cxnSpMk id="12" creationId="{9F85D11C-1A4B-FAF1-ACA1-93E3CCD45CCB}"/>
          </ac:cxnSpMkLst>
        </pc:cxnChg>
        <pc:cxnChg chg="add mod">
          <ac:chgData name="Matthieu De Mari" userId="dfb708c9-d8dc-439f-9a3b-c772bf4a311c" providerId="ADAL" clId="{AC85625E-3776-4941-99FB-73EC186E06DA}" dt="2023-06-16T06:55:16.946" v="526" actId="14100"/>
          <ac:cxnSpMkLst>
            <pc:docMk/>
            <pc:sldMk cId="3154432922" sldId="738"/>
            <ac:cxnSpMk id="15" creationId="{7D0B6097-CC25-BD00-9BC5-1FF1F204A53C}"/>
          </ac:cxnSpMkLst>
        </pc:cxnChg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AC85625E-3776-4941-99FB-73EC186E06DA}" dt="2023-06-16T06:56:02.521" v="545" actId="20577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  <pc:spChg chg="mod">
          <ac:chgData name="Matthieu De Mari" userId="dfb708c9-d8dc-439f-9a3b-c772bf4a311c" providerId="ADAL" clId="{AC85625E-3776-4941-99FB-73EC186E06DA}" dt="2023-06-16T06:56:28.959" v="560" actId="20577"/>
          <ac:spMkLst>
            <pc:docMk/>
            <pc:sldMk cId="3204645848" sldId="745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  <pc:spChg chg="mod">
          <ac:chgData name="Matthieu De Mari" userId="dfb708c9-d8dc-439f-9a3b-c772bf4a311c" providerId="ADAL" clId="{AC85625E-3776-4941-99FB-73EC186E06DA}" dt="2023-06-16T06:56:52.677" v="567" actId="113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  <pc:spChg chg="mod">
          <ac:chgData name="Matthieu De Mari" userId="dfb708c9-d8dc-439f-9a3b-c772bf4a311c" providerId="ADAL" clId="{AC85625E-3776-4941-99FB-73EC186E06DA}" dt="2023-06-16T06:57:44.965" v="573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  <pc:spChg chg="mod">
          <ac:chgData name="Matthieu De Mari" userId="dfb708c9-d8dc-439f-9a3b-c772bf4a311c" providerId="ADAL" clId="{AC85625E-3776-4941-99FB-73EC186E06DA}" dt="2023-06-16T06:57:48.679" v="575"/>
          <ac:spMkLst>
            <pc:docMk/>
            <pc:sldMk cId="3379194796" sldId="750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  <pc:spChg chg="mod">
          <ac:chgData name="Matthieu De Mari" userId="dfb708c9-d8dc-439f-9a3b-c772bf4a311c" providerId="ADAL" clId="{AC85625E-3776-4941-99FB-73EC186E06DA}" dt="2023-06-16T06:57:51.265" v="57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AC85625E-3776-4941-99FB-73EC186E06DA}" dt="2023-06-16T06:58:20.244" v="597"/>
          <ac:spMkLst>
            <pc:docMk/>
            <pc:sldMk cId="2249021927" sldId="751"/>
            <ac:spMk id="5" creationId="{6379EAA7-A818-71A0-3F36-B8279DBB10FA}"/>
          </ac:spMkLst>
        </pc:spChg>
        <pc:spChg chg="del">
          <ac:chgData name="Matthieu De Mari" userId="dfb708c9-d8dc-439f-9a3b-c772bf4a311c" providerId="ADAL" clId="{AC85625E-3776-4941-99FB-73EC186E06DA}" dt="2023-06-16T06:58:19.659" v="596" actId="478"/>
          <ac:spMkLst>
            <pc:docMk/>
            <pc:sldMk cId="2249021927" sldId="751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  <pc:spChg chg="mod">
          <ac:chgData name="Matthieu De Mari" userId="dfb708c9-d8dc-439f-9a3b-c772bf4a311c" providerId="ADAL" clId="{AC85625E-3776-4941-99FB-73EC186E06DA}" dt="2023-06-16T06:57:59.478" v="579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AC85625E-3776-4941-99FB-73EC186E06DA}" dt="2023-06-16T06:58:14.717" v="595" actId="14100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  <pc:spChg chg="mod">
          <ac:chgData name="Matthieu De Mari" userId="dfb708c9-d8dc-439f-9a3b-c772bf4a311c" providerId="ADAL" clId="{AC85625E-3776-4941-99FB-73EC186E06DA}" dt="2023-06-16T06:58:26.724" v="601" actId="20577"/>
          <ac:spMkLst>
            <pc:docMk/>
            <pc:sldMk cId="97298847" sldId="753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  <pc:spChg chg="add mod">
          <ac:chgData name="Matthieu De Mari" userId="dfb708c9-d8dc-439f-9a3b-c772bf4a311c" providerId="ADAL" clId="{AC85625E-3776-4941-99FB-73EC186E06DA}" dt="2023-06-16T06:58:48.369" v="603"/>
          <ac:spMkLst>
            <pc:docMk/>
            <pc:sldMk cId="1643227240" sldId="755"/>
            <ac:spMk id="6" creationId="{565C3BAC-188D-A8DB-70E8-E63EB5539284}"/>
          </ac:spMkLst>
        </pc:spChg>
        <pc:spChg chg="del">
          <ac:chgData name="Matthieu De Mari" userId="dfb708c9-d8dc-439f-9a3b-c772bf4a311c" providerId="ADAL" clId="{AC85625E-3776-4941-99FB-73EC186E06DA}" dt="2023-06-16T06:58:47.830" v="602" actId="478"/>
          <ac:spMkLst>
            <pc:docMk/>
            <pc:sldMk cId="1643227240" sldId="755"/>
            <ac:spMk id="7" creationId="{F19FEB29-9123-FCF4-AC64-BB016CA60501}"/>
          </ac:spMkLst>
        </pc:spChg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AC85625E-3776-4941-99FB-73EC186E06DA}" dt="2023-06-16T06:59:06.033" v="616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AC85625E-3776-4941-99FB-73EC186E06DA}" dt="2023-06-15T10:37:15.680" v="9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  <pc:spChg chg="mod">
          <ac:chgData name="Matthieu De Mari" userId="dfb708c9-d8dc-439f-9a3b-c772bf4a311c" providerId="ADAL" clId="{AC85625E-3776-4941-99FB-73EC186E06DA}" dt="2023-06-15T10:39:05.432" v="51" actId="20577"/>
          <ac:spMkLst>
            <pc:docMk/>
            <pc:sldMk cId="1598131875" sldId="759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  <pc:spChg chg="mod">
          <ac:chgData name="Matthieu De Mari" userId="dfb708c9-d8dc-439f-9a3b-c772bf4a311c" providerId="ADAL" clId="{AC85625E-3776-4941-99FB-73EC186E06DA}" dt="2023-06-16T06:59:52.521" v="627"/>
          <ac:spMkLst>
            <pc:docMk/>
            <pc:sldMk cId="1566111724" sldId="762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AC85625E-3776-4941-99FB-73EC186E06DA}" dt="2023-06-16T07:08:36.210" v="710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  <pc:spChg chg="mod">
          <ac:chgData name="Matthieu De Mari" userId="dfb708c9-d8dc-439f-9a3b-c772bf4a311c" providerId="ADAL" clId="{AC85625E-3776-4941-99FB-73EC186E06DA}" dt="2023-06-15T10:35:39.521" v="0" actId="113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  <pc:spChg chg="mod">
          <ac:chgData name="Matthieu De Mari" userId="dfb708c9-d8dc-439f-9a3b-c772bf4a311c" providerId="ADAL" clId="{AC85625E-3776-4941-99FB-73EC186E06DA}" dt="2023-06-15T10:35:42.928" v="1" actId="113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  <pc:spChg chg="mod">
          <ac:chgData name="Matthieu De Mari" userId="dfb708c9-d8dc-439f-9a3b-c772bf4a311c" providerId="ADAL" clId="{AC85625E-3776-4941-99FB-73EC186E06DA}" dt="2023-06-15T10:35:46.593" v="2" actId="113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AC85625E-3776-4941-99FB-73EC186E06DA}" dt="2023-06-15T10:35:55.818" v="3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AC85625E-3776-4941-99FB-73EC186E06DA}" dt="2023-06-15T10:36:47.235" v="8" actId="20577"/>
          <ac:spMkLst>
            <pc:docMk/>
            <pc:sldMk cId="3692380720" sldId="770"/>
            <ac:spMk id="3" creationId="{D8E11F79-FF9C-E1A0-6116-34642E5A157A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16/06/2023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5306646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382645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65601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with activation functions is trained, we can see the evolution of the accuracy performance.</a:t>
            </a:r>
          </a:p>
          <a:p>
            <a:pPr marL="0" indent="0">
              <a:buNone/>
            </a:pPr>
            <a:r>
              <a:rPr lang="en-GB" dirty="0"/>
              <a:t>This is a much more interpretable metric.</a:t>
            </a:r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dirty="0"/>
              <a:t>- Are we starting to overfit by pursuing the training in an attempt to minimize the loss even more, even though it will not improve the accuracy further?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While it is true that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/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validation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After each iteration of training,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after training is complete, hence providing an estimate of </a:t>
            </a:r>
            <a:r>
              <a:rPr lang="en-GB" b="1" dirty="0"/>
              <a:t>how well the model will perform on unseen data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. Helps speed up the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to ensure diversity and that the </a:t>
            </a:r>
            <a:r>
              <a:rPr lang="en-GB" b="1" u="sng" dirty="0"/>
              <a:t>law of large numbers</a:t>
            </a:r>
            <a:r>
              <a:rPr lang="en-GB" b="1" dirty="0"/>
              <a:t> applies.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When approximating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confirmation.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3564872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stop the training when the model starts losing it generalization capabilities and starts overfitting.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early stopping,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the model starts losing generalization capabilities to decide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after it is too late (we need to see the model starts losing generalization capabilities to decide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</a:t>
            </a:r>
            <a:r>
              <a:rPr lang="en-GB" sz="2400" b="1" dirty="0" err="1">
                <a:solidFill>
                  <a:srgbClr val="FF0000"/>
                </a:solidFill>
              </a:rPr>
              <a:t>backtgrack</a:t>
            </a:r>
            <a:r>
              <a:rPr lang="en-GB" sz="2400" b="1" dirty="0">
                <a:solidFill>
                  <a:srgbClr val="FF0000"/>
                </a:solidFill>
              </a:rPr>
              <a:t>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</a:t>
            </a:r>
            <a:r>
              <a:rPr lang="en-GB" sz="2400" b="1" dirty="0" err="1">
                <a:solidFill>
                  <a:srgbClr val="FF0000"/>
                </a:solidFill>
              </a:rPr>
              <a:t>backtgrack</a:t>
            </a:r>
            <a:r>
              <a:rPr lang="en-GB" sz="2400" b="1" dirty="0">
                <a:solidFill>
                  <a:srgbClr val="FF0000"/>
                </a:solidFill>
              </a:rPr>
              <a:t>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/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show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Restoring model: </a:t>
            </a:r>
            <a:r>
              <a:rPr lang="en-GB" dirty="0"/>
              <a:t>Saving the model at regular intervals during training allows you to evaluate the model's performance on a validation set at various stages of training.</a:t>
            </a:r>
          </a:p>
          <a:p>
            <a:pPr marL="0" indent="0">
              <a:buNone/>
            </a:pPr>
            <a:r>
              <a:rPr lang="en-GB" dirty="0"/>
              <a:t>In scenarios where you failed to stop at the appropriate time, you can load a previous version of the model, that was saved on an iteration before overfitting started to occur.</a:t>
            </a:r>
            <a:endParaRPr lang="en-SG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4D1607BB-585B-EA10-8160-7A5A3E151A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49A82-2D79-4B13-BA99-4B15994A0B50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5C3BAC-188D-A8DB-70E8-E63EB5539284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</a:t>
            </a:r>
            <a:r>
              <a:rPr lang="en-GB" sz="2400" b="1" dirty="0" err="1">
                <a:solidFill>
                  <a:srgbClr val="FF0000"/>
                </a:solidFill>
              </a:rPr>
              <a:t>backtgrack</a:t>
            </a:r>
            <a:r>
              <a:rPr lang="en-GB" sz="2400" b="1" dirty="0">
                <a:solidFill>
                  <a:srgbClr val="FF0000"/>
                </a:solidFill>
              </a:rPr>
              <a:t>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227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architecture is truly massive.</a:t>
            </a:r>
          </a:p>
          <a:p>
            <a:pPr marL="0" indent="0">
              <a:buNone/>
            </a:pPr>
            <a:r>
              <a:rPr lang="en-GB" dirty="0"/>
              <a:t>If the training process is interrupted, all the progress made so far will be lost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32204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Consider the following binary classification dataset: </a:t>
            </a:r>
            <a:r>
              <a:rPr lang="en-GB" dirty="0"/>
              <a:t>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Consider the following binary classification dataset: </a:t>
            </a:r>
            <a:r>
              <a:rPr lang="en-GB" dirty="0"/>
              <a:t>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570893"/>
            <a:ext cx="6435242" cy="45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Consider the following binary classification dataset: </a:t>
            </a:r>
            <a:r>
              <a:rPr lang="en-GB" dirty="0"/>
              <a:t>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6" y="1690688"/>
            <a:ext cx="6249624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dataset: </a:t>
            </a:r>
            <a:r>
              <a:rPr lang="en-GB" dirty="0"/>
              <a:t>follows the same logic as our previous dataset, but the boundary equation is not given.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neural network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results.</a:t>
            </a:r>
          </a:p>
          <a:p>
            <a:pPr marL="0" indent="0">
              <a:buNone/>
            </a:pP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6CA86BB-F157-2792-DA53-D22EE14A1D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</a:t>
            </a:r>
          </a:p>
          <a:p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(will need to rework methods)</a:t>
            </a:r>
          </a:p>
          <a:p>
            <a:r>
              <a:rPr lang="en-GB" dirty="0"/>
              <a:t>How about 2-layers, but more neurons on each layer?</a:t>
            </a:r>
          </a:p>
          <a:p>
            <a:r>
              <a:rPr lang="en-GB" dirty="0"/>
              <a:t>How about a bit of feature engineering? (i.e. reworking our dataset a bit to help our neural networks)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</a:t>
            </a:r>
            <a:r>
              <a:rPr lang="en-GB"/>
              <a:t>again this </a:t>
            </a:r>
            <a:r>
              <a:rPr lang="en-GB" dirty="0"/>
              <a:t>week, so playing </a:t>
            </a:r>
            <a:r>
              <a:rPr lang="en-GB"/>
              <a:t>with this </a:t>
            </a:r>
            <a:r>
              <a:rPr lang="en-GB" dirty="0"/>
              <a:t>notebook is </a:t>
            </a:r>
            <a:r>
              <a:rPr lang="en-GB"/>
              <a:t>your homework!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 feature engineering 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feature engineering.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Here, what helped was recognizing that the squared values of the inputs could help as the boundary looked like a circle and circles equations are usually relying on squared values of the inputs.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r>
                  <a:rPr lang="en-SG" dirty="0"/>
                  <a:t>Our boundary equation was in fact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1887" t="-1937" r="-199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endParaRPr lang="en-GB" dirty="0"/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regressor already!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to 2 hidden layers would often work and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 then using 3 to 5 hidden layers often gives good results.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of making it suddenly fixing it” is often foolish and will have limited results.</a:t>
            </a:r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TYPE of layers that fits the TYPE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better to add more neurons to a layer (as we have seen in task #3). As far as I know, there is no rule of thumb formula for determining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 and suggest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datasets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 in mind however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555" y="1515847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 dirty="0"/>
              <a:t>Hyperparameter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fails at the given classification task.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loss</a:t>
            </a:r>
            <a:r>
              <a:rPr lang="en-GB" dirty="0"/>
              <a:t>.</a:t>
            </a:r>
          </a:p>
          <a:p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5113735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3897</TotalTime>
  <Words>4910</Words>
  <Application>Microsoft Office PowerPoint</Application>
  <PresentationFormat>Widescreen</PresentationFormat>
  <Paragraphs>362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</vt:lpstr>
      <vt:lpstr>Saver/loader functions are critical</vt:lpstr>
      <vt:lpstr>Saver/loader functions are critical</vt:lpstr>
      <vt:lpstr>Typical questions about model architecture</vt:lpstr>
      <vt:lpstr>Typical questions about model architecture</vt:lpstr>
      <vt:lpstr>Well, let us experiment then?</vt:lpstr>
      <vt:lpstr>Problem statement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Keep in mind however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Conclusion (Week 2)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2023-06-16T07:08:38Z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